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62" r:id="rId8"/>
    <p:sldId id="290" r:id="rId9"/>
    <p:sldId id="264" r:id="rId10"/>
    <p:sldId id="265" r:id="rId11"/>
    <p:sldId id="291" r:id="rId12"/>
    <p:sldId id="267" r:id="rId13"/>
    <p:sldId id="296" r:id="rId14"/>
    <p:sldId id="268" r:id="rId15"/>
    <p:sldId id="292" r:id="rId16"/>
    <p:sldId id="272" r:id="rId17"/>
    <p:sldId id="273" r:id="rId18"/>
    <p:sldId id="288" r:id="rId19"/>
    <p:sldId id="293" r:id="rId20"/>
    <p:sldId id="275" r:id="rId21"/>
    <p:sldId id="276" r:id="rId22"/>
    <p:sldId id="289" r:id="rId23"/>
    <p:sldId id="277" r:id="rId24"/>
    <p:sldId id="297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1162" y="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84833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75571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46377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3960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69442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13213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77240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02996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1695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98288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45393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C8FA4-8BAD-4C66-B83D-CB903FC8ECA7}" type="datetimeFigureOut">
              <a:rPr lang="es-AR" smtClean="0"/>
              <a:t>17/5/2022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6082C-B5D2-44AD-8848-6EEABFF7AB2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31870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/>
              <a:t>PUNTO FLOTANTE</a:t>
            </a:r>
          </a:p>
        </p:txBody>
      </p:sp>
    </p:spTree>
    <p:extLst>
      <p:ext uri="{BB962C8B-B14F-4D97-AF65-F5344CB8AC3E}">
        <p14:creationId xmlns:p14="http://schemas.microsoft.com/office/powerpoint/2010/main" val="173555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2" t="23234" r="30964" b="8832"/>
          <a:stretch/>
        </p:blipFill>
        <p:spPr bwMode="auto">
          <a:xfrm>
            <a:off x="827584" y="908720"/>
            <a:ext cx="7162660" cy="4745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478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/>
          <a:lstStyle/>
          <a:p>
            <a:pPr algn="ctr"/>
            <a:r>
              <a:rPr lang="es-AR" b="1" dirty="0"/>
              <a:t>Rango con mantisa SM(6) y exponente CA2(4)</a:t>
            </a:r>
          </a:p>
          <a:p>
            <a:pPr algn="ctr"/>
            <a:endParaRPr lang="es-AR" b="1" dirty="0"/>
          </a:p>
          <a:p>
            <a:endParaRPr lang="es-AR" dirty="0"/>
          </a:p>
          <a:p>
            <a:pPr marL="0" indent="0">
              <a:buNone/>
            </a:pPr>
            <a:endParaRPr lang="es-AR" dirty="0"/>
          </a:p>
          <a:p>
            <a:pPr marL="0" indent="0" algn="ctr">
              <a:buNone/>
            </a:pPr>
            <a:r>
              <a:rPr lang="es-AR" dirty="0"/>
              <a:t>1111110111 = -31*2^7 = - 3968</a:t>
            </a:r>
          </a:p>
          <a:p>
            <a:pPr marL="0" indent="0" algn="ctr">
              <a:buNone/>
            </a:pPr>
            <a:r>
              <a:rPr lang="es-AR" dirty="0"/>
              <a:t>011 1110111 = 31*2^7 = 3968</a:t>
            </a:r>
          </a:p>
          <a:p>
            <a:pPr marL="0" indent="0" algn="ctr">
              <a:buNone/>
            </a:pPr>
            <a:r>
              <a:rPr lang="es-AR" dirty="0"/>
              <a:t>[- 3968, 3968]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2132856"/>
            <a:ext cx="4687887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4438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r>
              <a:rPr lang="es-AR" dirty="0"/>
              <a:t>RESOLUCIÓN</a:t>
            </a: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0" t="28285" r="34374" b="17671"/>
          <a:stretch/>
        </p:blipFill>
        <p:spPr bwMode="auto">
          <a:xfrm>
            <a:off x="539552" y="1219410"/>
            <a:ext cx="8136904" cy="544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5375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91EA3CD-5E8B-1C2C-B5BB-6A1D5C240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15097" t="19724" r="16887" b="15045"/>
          <a:stretch/>
        </p:blipFill>
        <p:spPr>
          <a:xfrm>
            <a:off x="971600" y="1772816"/>
            <a:ext cx="7128792" cy="4248472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9C7B7E8-EB15-AA31-4FB4-EFCE84EFB520}"/>
              </a:ext>
            </a:extLst>
          </p:cNvPr>
          <p:cNvSpPr txBox="1"/>
          <p:nvPr/>
        </p:nvSpPr>
        <p:spPr>
          <a:xfrm>
            <a:off x="1331640" y="755410"/>
            <a:ext cx="69847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3600" dirty="0"/>
              <a:t>¿Cuál es la resolución del sistema?</a:t>
            </a:r>
          </a:p>
        </p:txBody>
      </p:sp>
    </p:spTree>
    <p:extLst>
      <p:ext uri="{BB962C8B-B14F-4D97-AF65-F5344CB8AC3E}">
        <p14:creationId xmlns:p14="http://schemas.microsoft.com/office/powerpoint/2010/main" val="2469295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AR" dirty="0"/>
              <a:t>Máxima:</a:t>
            </a:r>
          </a:p>
          <a:p>
            <a:pPr marL="0" indent="0">
              <a:buNone/>
            </a:pPr>
            <a:r>
              <a:rPr lang="es-AR" sz="2400" dirty="0"/>
              <a:t>Resolución máxima con mantisa SM(6) y exponente CA2(4)</a:t>
            </a:r>
          </a:p>
          <a:p>
            <a:pPr marL="0" indent="0">
              <a:buNone/>
            </a:pPr>
            <a:endParaRPr lang="es-AR" sz="2400" dirty="0"/>
          </a:p>
          <a:p>
            <a:pPr marL="0" indent="0" algn="ctr">
              <a:buNone/>
            </a:pPr>
            <a:r>
              <a:rPr lang="es-AR" sz="2400" dirty="0"/>
              <a:t>S Mantisa Exponente</a:t>
            </a:r>
          </a:p>
          <a:p>
            <a:pPr marL="0" indent="0" algn="ctr">
              <a:buNone/>
            </a:pPr>
            <a:endParaRPr lang="es-AR" sz="2400" dirty="0"/>
          </a:p>
          <a:p>
            <a:pPr marL="0" indent="0">
              <a:buNone/>
            </a:pPr>
            <a:r>
              <a:rPr lang="es-AR" sz="2400" dirty="0">
                <a:solidFill>
                  <a:srgbClr val="FF0000"/>
                </a:solidFill>
              </a:rPr>
              <a:t>0 11111 0111</a:t>
            </a:r>
            <a:r>
              <a:rPr lang="es-AR" sz="2400" dirty="0"/>
              <a:t> =31*2^7</a:t>
            </a:r>
          </a:p>
          <a:p>
            <a:pPr marL="0" indent="0">
              <a:buNone/>
            </a:pPr>
            <a:r>
              <a:rPr lang="es-AR" sz="2400" dirty="0">
                <a:solidFill>
                  <a:srgbClr val="00B050"/>
                </a:solidFill>
              </a:rPr>
              <a:t>0 11110 0111</a:t>
            </a:r>
            <a:r>
              <a:rPr lang="es-AR" sz="2400" dirty="0"/>
              <a:t> = 30*2^7</a:t>
            </a:r>
          </a:p>
          <a:p>
            <a:pPr marL="0" indent="0">
              <a:buNone/>
            </a:pPr>
            <a:r>
              <a:rPr lang="es-AR" sz="2400" dirty="0"/>
              <a:t>Calculo la resolución restando ambas cadenas </a:t>
            </a:r>
          </a:p>
          <a:p>
            <a:pPr marL="0" indent="0" algn="ctr">
              <a:buNone/>
            </a:pPr>
            <a:r>
              <a:rPr lang="es-AR" sz="2400" dirty="0"/>
              <a:t>I31*2^7 - 30*2^7I =I2^7*(31-30)I=2^7</a:t>
            </a:r>
          </a:p>
        </p:txBody>
      </p:sp>
    </p:spTree>
    <p:extLst>
      <p:ext uri="{BB962C8B-B14F-4D97-AF65-F5344CB8AC3E}">
        <p14:creationId xmlns:p14="http://schemas.microsoft.com/office/powerpoint/2010/main" val="3426684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AR" dirty="0"/>
              <a:t>● </a:t>
            </a:r>
            <a:r>
              <a:rPr lang="es-AR" sz="2400" dirty="0"/>
              <a:t>Resolución mínima con mantisa SM(6) y exponente CA2(4)</a:t>
            </a:r>
          </a:p>
          <a:p>
            <a:pPr marL="0" indent="0">
              <a:buNone/>
            </a:pPr>
            <a:endParaRPr lang="es-AR" sz="2400" dirty="0"/>
          </a:p>
          <a:p>
            <a:pPr marL="0" indent="0" algn="ctr">
              <a:buNone/>
            </a:pPr>
            <a:r>
              <a:rPr lang="es-AR" sz="2400" dirty="0"/>
              <a:t>S Mantisa Exponente</a:t>
            </a:r>
          </a:p>
          <a:p>
            <a:pPr marL="0" indent="0" algn="ctr">
              <a:buNone/>
            </a:pPr>
            <a:endParaRPr lang="es-AR" sz="2400" dirty="0"/>
          </a:p>
          <a:p>
            <a:pPr marL="0" indent="0">
              <a:buNone/>
            </a:pPr>
            <a:r>
              <a:rPr lang="es-AR" sz="2400" dirty="0"/>
              <a:t>0 00000 0000 = 0</a:t>
            </a:r>
          </a:p>
          <a:p>
            <a:pPr marL="0" indent="0">
              <a:buNone/>
            </a:pPr>
            <a:r>
              <a:rPr lang="es-AR" sz="2400" dirty="0"/>
              <a:t>0 00001 1000 = 1*2^-8 </a:t>
            </a:r>
          </a:p>
          <a:p>
            <a:pPr marL="0" indent="0">
              <a:buNone/>
            </a:pPr>
            <a:r>
              <a:rPr lang="es-AR" sz="2400" dirty="0"/>
              <a:t>(Es un numero mas chico mas cercano a cero)</a:t>
            </a:r>
          </a:p>
          <a:p>
            <a:pPr marL="0" indent="0">
              <a:buNone/>
            </a:pPr>
            <a:endParaRPr lang="es-AR" sz="2400" dirty="0"/>
          </a:p>
          <a:p>
            <a:pPr marL="0" indent="0" algn="ctr">
              <a:buNone/>
            </a:pPr>
            <a:r>
              <a:rPr lang="es-AR" sz="2400" dirty="0"/>
              <a:t>Resol mediante resta:  2^-8 - 0 = 2^-8</a:t>
            </a:r>
          </a:p>
        </p:txBody>
      </p:sp>
    </p:spTree>
    <p:extLst>
      <p:ext uri="{BB962C8B-B14F-4D97-AF65-F5344CB8AC3E}">
        <p14:creationId xmlns:p14="http://schemas.microsoft.com/office/powerpoint/2010/main" val="419018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404664"/>
            <a:ext cx="8229600" cy="5721499"/>
          </a:xfrm>
        </p:spPr>
        <p:txBody>
          <a:bodyPr/>
          <a:lstStyle/>
          <a:p>
            <a:pPr marL="0" indent="0" algn="ctr">
              <a:buNone/>
            </a:pPr>
            <a:r>
              <a:rPr lang="es-AR" b="1" dirty="0"/>
              <a:t>RECORDAR:</a:t>
            </a:r>
          </a:p>
          <a:p>
            <a:pPr marL="0" indent="0" algn="ctr">
              <a:buNone/>
            </a:pPr>
            <a:r>
              <a:rPr lang="es-AR" b="1" dirty="0"/>
              <a:t>MANTISAS ENTERAS O FRACCIONARIAS</a:t>
            </a:r>
          </a:p>
        </p:txBody>
      </p:sp>
      <p:sp>
        <p:nvSpPr>
          <p:cNvPr id="2" name="1 Rectángulo"/>
          <p:cNvSpPr/>
          <p:nvPr/>
        </p:nvSpPr>
        <p:spPr>
          <a:xfrm>
            <a:off x="1331640" y="1700808"/>
            <a:ext cx="69847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AR" sz="2400" dirty="0"/>
              <a:t>Mantisa entera: Todos los bits tiene valor entero.</a:t>
            </a:r>
          </a:p>
          <a:p>
            <a:pPr algn="ctr"/>
            <a:r>
              <a:rPr lang="es-AR" sz="2400" dirty="0"/>
              <a:t>Es decir la coma está a la derecha.</a:t>
            </a:r>
          </a:p>
          <a:p>
            <a:pPr algn="ctr"/>
            <a:endParaRPr lang="es-AR" sz="2400" dirty="0"/>
          </a:p>
          <a:p>
            <a:pPr algn="ctr"/>
            <a:endParaRPr lang="es-AR" sz="2400" dirty="0"/>
          </a:p>
          <a:p>
            <a:pPr algn="ctr"/>
            <a:endParaRPr lang="es-AR" sz="2400" dirty="0"/>
          </a:p>
          <a:p>
            <a:pPr algn="ctr"/>
            <a:r>
              <a:rPr lang="es-AR" sz="2400" dirty="0"/>
              <a:t>Mantisa fraccionaria: Todos los bits tienen valor</a:t>
            </a:r>
          </a:p>
          <a:p>
            <a:pPr algn="ctr"/>
            <a:r>
              <a:rPr lang="es-AR" sz="2400" dirty="0"/>
              <a:t>fraccionario. La coma está a la izquierda</a:t>
            </a:r>
          </a:p>
        </p:txBody>
      </p:sp>
    </p:spTree>
    <p:extLst>
      <p:ext uri="{BB962C8B-B14F-4D97-AF65-F5344CB8AC3E}">
        <p14:creationId xmlns:p14="http://schemas.microsoft.com/office/powerpoint/2010/main" val="2936141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8" t="14128" r="29956" b="15069"/>
          <a:stretch/>
        </p:blipFill>
        <p:spPr bwMode="auto">
          <a:xfrm>
            <a:off x="323528" y="1412776"/>
            <a:ext cx="8568952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1707" y="5445224"/>
            <a:ext cx="3912501" cy="1224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2339752" y="620688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NORMALIZACIÓN</a:t>
            </a:r>
          </a:p>
        </p:txBody>
      </p:sp>
    </p:spTree>
    <p:extLst>
      <p:ext uri="{BB962C8B-B14F-4D97-AF65-F5344CB8AC3E}">
        <p14:creationId xmlns:p14="http://schemas.microsoft.com/office/powerpoint/2010/main" val="1830880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39552" y="836712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AR" sz="4800" dirty="0"/>
              <a:t>¡ Múltiples representaciones !</a:t>
            </a:r>
          </a:p>
          <a:p>
            <a:pPr marL="0" indent="0" algn="ctr">
              <a:buNone/>
            </a:pPr>
            <a:endParaRPr lang="es-AR" sz="4800" dirty="0"/>
          </a:p>
          <a:p>
            <a:pPr marL="0" indent="0" algn="ctr">
              <a:buNone/>
            </a:pPr>
            <a:r>
              <a:rPr lang="es-AR" dirty="0"/>
              <a:t>No es deseable tener múltiples</a:t>
            </a:r>
          </a:p>
          <a:p>
            <a:pPr marL="0" indent="0" algn="ctr">
              <a:buNone/>
            </a:pPr>
            <a:r>
              <a:rPr lang="es-AR" dirty="0"/>
              <a:t>representaciones para el mismo número!</a:t>
            </a:r>
          </a:p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34726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980728"/>
            <a:ext cx="8229600" cy="4525963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s-AR" dirty="0"/>
              <a:t>Normalización</a:t>
            </a:r>
          </a:p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r>
              <a:rPr lang="es-AR" dirty="0"/>
              <a:t>De todas las posibles representaciones se elige 1</a:t>
            </a:r>
          </a:p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r>
              <a:rPr lang="es-AR" dirty="0"/>
              <a:t>Una cadena estará normalizada, si su dígito más</a:t>
            </a:r>
          </a:p>
          <a:p>
            <a:pPr marL="0" indent="0" algn="ctr">
              <a:buNone/>
            </a:pPr>
            <a:r>
              <a:rPr lang="es-AR" dirty="0"/>
              <a:t>significativo (el de más a la izquierda) es 1.</a:t>
            </a:r>
          </a:p>
          <a:p>
            <a:pPr marL="0" indent="0" algn="ctr">
              <a:buNone/>
            </a:pPr>
            <a:r>
              <a:rPr lang="es-AR" dirty="0"/>
              <a:t>Si un numero tiene representación normalizada, ésta</a:t>
            </a:r>
          </a:p>
          <a:p>
            <a:pPr marL="0" indent="0" algn="ctr">
              <a:buNone/>
            </a:pPr>
            <a:r>
              <a:rPr lang="es-AR" dirty="0"/>
              <a:t>será única.</a:t>
            </a:r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r>
              <a:rPr lang="es-AR" dirty="0"/>
              <a:t>◦ 00000001000 10001</a:t>
            </a:r>
          </a:p>
          <a:p>
            <a:pPr marL="0" indent="0">
              <a:buNone/>
            </a:pPr>
            <a:r>
              <a:rPr lang="es-AR" dirty="0"/>
              <a:t>◦ 00000010000 10000</a:t>
            </a:r>
          </a:p>
          <a:p>
            <a:pPr marL="0" indent="0">
              <a:buNone/>
            </a:pPr>
            <a:r>
              <a:rPr lang="es-AR" dirty="0"/>
              <a:t>◦ 00000100000 01111</a:t>
            </a:r>
          </a:p>
          <a:p>
            <a:pPr marL="0" indent="0">
              <a:buNone/>
            </a:pPr>
            <a:r>
              <a:rPr lang="es-AR" dirty="0"/>
              <a:t>◦ </a:t>
            </a:r>
            <a:r>
              <a:rPr lang="es-AR" dirty="0">
                <a:solidFill>
                  <a:srgbClr val="00B050"/>
                </a:solidFill>
              </a:rPr>
              <a:t>10000000000 01010</a:t>
            </a:r>
          </a:p>
        </p:txBody>
      </p:sp>
    </p:spTree>
    <p:extLst>
      <p:ext uri="{BB962C8B-B14F-4D97-AF65-F5344CB8AC3E}">
        <p14:creationId xmlns:p14="http://schemas.microsoft.com/office/powerpoint/2010/main" val="1715690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NOTIFICACIÓN CIENTÍFICA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s-AR" dirty="0"/>
              <a:t>También denominada patrón o notación en forma exponencial, es una forma de escribir los números que acomoda valores demasiado </a:t>
            </a:r>
            <a:r>
              <a:rPr lang="es-AR" dirty="0">
                <a:solidFill>
                  <a:srgbClr val="FF0000"/>
                </a:solidFill>
              </a:rPr>
              <a:t>grandes (100000000000) </a:t>
            </a:r>
            <a:r>
              <a:rPr lang="es-AR" dirty="0"/>
              <a:t>o </a:t>
            </a:r>
            <a:r>
              <a:rPr lang="es-AR" dirty="0">
                <a:solidFill>
                  <a:srgbClr val="FF0000"/>
                </a:solidFill>
              </a:rPr>
              <a:t>pequeños (0.00000000001)</a:t>
            </a:r>
            <a:r>
              <a:rPr lang="es-AR" dirty="0"/>
              <a:t> para ser convenientemente escrito de manera convencional.</a:t>
            </a:r>
          </a:p>
          <a:p>
            <a:endParaRPr lang="es-AR" dirty="0"/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4792648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3" t="20709" r="35084" b="26851"/>
          <a:stretch/>
        </p:blipFill>
        <p:spPr bwMode="auto">
          <a:xfrm>
            <a:off x="1547664" y="620689"/>
            <a:ext cx="6254360" cy="3208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09" t="39370" r="36420" b="27293"/>
          <a:stretch/>
        </p:blipFill>
        <p:spPr bwMode="auto">
          <a:xfrm>
            <a:off x="395536" y="3933056"/>
            <a:ext cx="8496944" cy="2568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58690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8" t="34093" r="39061" b="21207"/>
          <a:stretch/>
        </p:blipFill>
        <p:spPr bwMode="auto">
          <a:xfrm>
            <a:off x="2051720" y="620688"/>
            <a:ext cx="4680520" cy="259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5" t="33782" r="37118" b="23673"/>
          <a:stretch/>
        </p:blipFill>
        <p:spPr bwMode="auto">
          <a:xfrm>
            <a:off x="2051720" y="3212976"/>
            <a:ext cx="5174337" cy="2736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91957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980728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AR" dirty="0"/>
              <a:t>BIT IMPLICITO</a:t>
            </a:r>
          </a:p>
          <a:p>
            <a:endParaRPr lang="es-AR" dirty="0"/>
          </a:p>
          <a:p>
            <a:pPr marL="0" indent="0">
              <a:buNone/>
            </a:pPr>
            <a:r>
              <a:rPr lang="es-AR" dirty="0"/>
              <a:t>• </a:t>
            </a:r>
            <a:r>
              <a:rPr lang="es-AR" dirty="0" err="1"/>
              <a:t>i.e</a:t>
            </a:r>
            <a:r>
              <a:rPr lang="es-AR" dirty="0"/>
              <a:t>: cadena normalizada: 0 1000000 11100</a:t>
            </a:r>
          </a:p>
          <a:p>
            <a:pPr marL="0" indent="0">
              <a:buNone/>
            </a:pPr>
            <a:r>
              <a:rPr lang="es-AR" dirty="0"/>
              <a:t>• Cadena normalizada con </a:t>
            </a:r>
            <a:r>
              <a:rPr lang="es-AR" dirty="0" err="1"/>
              <a:t>b.i</a:t>
            </a:r>
            <a:r>
              <a:rPr lang="es-AR" dirty="0"/>
              <a:t>: 0 0000000 11100 </a:t>
            </a:r>
          </a:p>
        </p:txBody>
      </p:sp>
    </p:spTree>
    <p:extLst>
      <p:ext uri="{BB962C8B-B14F-4D97-AF65-F5344CB8AC3E}">
        <p14:creationId xmlns:p14="http://schemas.microsoft.com/office/powerpoint/2010/main" val="1631305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es-AR" dirty="0"/>
              <a:t>BIT IMPLICITO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AR" dirty="0"/>
              <a:t>Interpretar la cadena 0011</a:t>
            </a:r>
          </a:p>
          <a:p>
            <a:pPr marL="0" indent="0">
              <a:buNone/>
            </a:pPr>
            <a:r>
              <a:rPr lang="es-AR" dirty="0"/>
              <a:t>Exponente: BSS(2) – Mantisa: BSS(2) sin bit implícito</a:t>
            </a:r>
          </a:p>
          <a:p>
            <a:pPr marL="0" indent="0">
              <a:buNone/>
            </a:pPr>
            <a:r>
              <a:rPr lang="es-AR" dirty="0"/>
              <a:t>I (0011) = (2^1 + 2^0)∗2^0 = 3</a:t>
            </a:r>
          </a:p>
          <a:p>
            <a:pPr marL="0" indent="0">
              <a:buNone/>
            </a:pPr>
            <a:r>
              <a:rPr lang="es-AR" dirty="0"/>
              <a:t>◦ Exponente: BSS(2) – Mantisa: BSS(2) con bit implícito</a:t>
            </a:r>
          </a:p>
          <a:p>
            <a:pPr marL="0" indent="0">
              <a:buNone/>
            </a:pPr>
            <a:r>
              <a:rPr lang="es-AR" dirty="0"/>
              <a:t>◦ I (0011) = I (00</a:t>
            </a:r>
            <a:r>
              <a:rPr lang="es-AR" dirty="0">
                <a:solidFill>
                  <a:srgbClr val="C00000"/>
                </a:solidFill>
              </a:rPr>
              <a:t>1</a:t>
            </a:r>
            <a:r>
              <a:rPr lang="es-AR" dirty="0"/>
              <a:t>11) = (2^2 + 2^1 + 2^0)∗2^0 = 7 </a:t>
            </a:r>
          </a:p>
        </p:txBody>
      </p:sp>
    </p:spTree>
    <p:extLst>
      <p:ext uri="{BB962C8B-B14F-4D97-AF65-F5344CB8AC3E}">
        <p14:creationId xmlns:p14="http://schemas.microsoft.com/office/powerpoint/2010/main" val="1225761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DC71B19-78CC-9350-B792-A65C50B094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01" t="29000" r="14999" b="13600"/>
          <a:stretch/>
        </p:blipFill>
        <p:spPr>
          <a:xfrm>
            <a:off x="827584" y="404664"/>
            <a:ext cx="7776864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4572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692696"/>
            <a:ext cx="8229600" cy="543346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s-AR" dirty="0"/>
              <a:t>ESTÁNDAR DE PUNTO FLOTANTE IEEE  754</a:t>
            </a:r>
          </a:p>
          <a:p>
            <a:pPr marL="0" indent="0" algn="ctr">
              <a:buNone/>
            </a:pPr>
            <a:r>
              <a:rPr lang="en-US" dirty="0"/>
              <a:t>Institute of Electrical and Electronics Engineers</a:t>
            </a:r>
          </a:p>
          <a:p>
            <a:pPr marL="0" indent="0" algn="ctr">
              <a:buNone/>
            </a:pPr>
            <a:r>
              <a:rPr lang="en-US" dirty="0"/>
              <a:t>(</a:t>
            </a:r>
            <a:r>
              <a:rPr lang="en-US" dirty="0" err="1"/>
              <a:t>estandarización</a:t>
            </a:r>
            <a:r>
              <a:rPr lang="en-US" dirty="0"/>
              <a:t>)</a:t>
            </a:r>
          </a:p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r>
              <a:rPr lang="es-AR" dirty="0"/>
              <a:t>Define formatos para la representación de números en coma flotante (incluyendo el cero) y valores </a:t>
            </a:r>
            <a:r>
              <a:rPr lang="es-AR" dirty="0" err="1"/>
              <a:t>desnormalizados</a:t>
            </a:r>
            <a:r>
              <a:rPr lang="es-AR" dirty="0"/>
              <a:t>, </a:t>
            </a:r>
          </a:p>
          <a:p>
            <a:pPr marL="0" indent="0" algn="ctr">
              <a:buNone/>
            </a:pPr>
            <a:r>
              <a:rPr lang="es-AR" dirty="0"/>
              <a:t>así como valores especiales como infinito y </a:t>
            </a:r>
            <a:r>
              <a:rPr lang="es-AR" dirty="0" err="1"/>
              <a:t>NaN</a:t>
            </a:r>
            <a:r>
              <a:rPr lang="es-AR" dirty="0"/>
              <a:t>, con un conjunto de operaciones en coma flotante que trabaja sobre estos valores.</a:t>
            </a:r>
          </a:p>
          <a:p>
            <a:pPr marL="0" indent="0" algn="ctr">
              <a:buNone/>
            </a:pPr>
            <a:r>
              <a:rPr lang="es-A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26192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9" t="33824" r="20479" b="16864"/>
          <a:stretch/>
        </p:blipFill>
        <p:spPr bwMode="auto">
          <a:xfrm>
            <a:off x="179512" y="2204864"/>
            <a:ext cx="8773178" cy="3430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99138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6" t="31062" r="47301" b="17671"/>
          <a:stretch/>
        </p:blipFill>
        <p:spPr bwMode="auto">
          <a:xfrm>
            <a:off x="1341914" y="1019026"/>
            <a:ext cx="5894382" cy="478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96546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Números normalizados</a:t>
            </a:r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5" t="49246" r="34942" b="15399"/>
          <a:stretch/>
        </p:blipFill>
        <p:spPr bwMode="auto">
          <a:xfrm>
            <a:off x="611560" y="1844824"/>
            <a:ext cx="7876717" cy="3224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34674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761456" y="260648"/>
            <a:ext cx="8229600" cy="922114"/>
          </a:xfrm>
        </p:spPr>
        <p:txBody>
          <a:bodyPr/>
          <a:lstStyle/>
          <a:p>
            <a:pPr algn="l"/>
            <a:r>
              <a:rPr lang="es-AR" dirty="0"/>
              <a:t>       </a:t>
            </a:r>
            <a:r>
              <a:rPr lang="es-AR" sz="3600" b="1" dirty="0"/>
              <a:t>ceros</a:t>
            </a:r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3" t="40912" r="34658" b="38127"/>
          <a:stretch/>
        </p:blipFill>
        <p:spPr bwMode="auto">
          <a:xfrm>
            <a:off x="1691680" y="1052736"/>
            <a:ext cx="5904656" cy="1296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48" t="28111" r="35832" b="48779"/>
          <a:stretch/>
        </p:blipFill>
        <p:spPr bwMode="auto">
          <a:xfrm>
            <a:off x="984176" y="3573016"/>
            <a:ext cx="6984776" cy="101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3059832" y="2348879"/>
            <a:ext cx="3816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b="1" dirty="0"/>
              <a:t>Denormalizados</a:t>
            </a:r>
          </a:p>
        </p:txBody>
      </p:sp>
    </p:spTree>
    <p:extLst>
      <p:ext uri="{BB962C8B-B14F-4D97-AF65-F5344CB8AC3E}">
        <p14:creationId xmlns:p14="http://schemas.microsoft.com/office/powerpoint/2010/main" val="2062987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217443"/>
          </a:xfrm>
        </p:spPr>
        <p:txBody>
          <a:bodyPr>
            <a:normAutofit fontScale="92500" lnSpcReduction="10000"/>
          </a:bodyPr>
          <a:lstStyle/>
          <a:p>
            <a:r>
              <a:rPr lang="es-AR" dirty="0"/>
              <a:t>La notación científica es una forma muy conveniente para escribir números pequeños o grandes y hacer cálculos con ellos. </a:t>
            </a:r>
          </a:p>
          <a:p>
            <a:endParaRPr lang="es-AR" dirty="0"/>
          </a:p>
          <a:p>
            <a:r>
              <a:rPr lang="es-AR" dirty="0"/>
              <a:t>También transmite rápidamente dos propiedades de una medida que son útiles para los científicos, las cifras significativas y orden de magnitud. </a:t>
            </a:r>
          </a:p>
          <a:p>
            <a:endParaRPr lang="es-AR" dirty="0"/>
          </a:p>
          <a:p>
            <a:r>
              <a:rPr lang="es-AR" dirty="0"/>
              <a:t>Escribir en notación científica le permite a una persona eliminar ceros delante o detrás de las cifras significativas.</a:t>
            </a:r>
          </a:p>
        </p:txBody>
      </p:sp>
    </p:spTree>
    <p:extLst>
      <p:ext uri="{BB962C8B-B14F-4D97-AF65-F5344CB8AC3E}">
        <p14:creationId xmlns:p14="http://schemas.microsoft.com/office/powerpoint/2010/main" val="5602271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64" t="35988" r="39701" b="25921"/>
          <a:stretch/>
        </p:blipFill>
        <p:spPr bwMode="auto">
          <a:xfrm>
            <a:off x="23639" y="2737495"/>
            <a:ext cx="4176464" cy="176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1187624" y="1098322"/>
            <a:ext cx="2531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200" b="1" dirty="0"/>
              <a:t>Infinitos</a:t>
            </a:r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1" t="39465" r="36202" b="26193"/>
          <a:stretch/>
        </p:blipFill>
        <p:spPr bwMode="auto">
          <a:xfrm>
            <a:off x="4716016" y="2708920"/>
            <a:ext cx="4427984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5580112" y="1159877"/>
            <a:ext cx="3257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 err="1"/>
              <a:t>Not</a:t>
            </a:r>
            <a:r>
              <a:rPr lang="es-AR" sz="2800" b="1" dirty="0"/>
              <a:t> a </a:t>
            </a:r>
            <a:r>
              <a:rPr lang="es-AR" sz="2800" b="1" dirty="0" err="1"/>
              <a:t>number</a:t>
            </a:r>
            <a:r>
              <a:rPr lang="es-AR" sz="2800" b="1" dirty="0"/>
              <a:t> (NAN)</a:t>
            </a:r>
          </a:p>
        </p:txBody>
      </p:sp>
    </p:spTree>
    <p:extLst>
      <p:ext uri="{BB962C8B-B14F-4D97-AF65-F5344CB8AC3E}">
        <p14:creationId xmlns:p14="http://schemas.microsoft.com/office/powerpoint/2010/main" val="22841422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361459"/>
          </a:xfrm>
        </p:spPr>
        <p:txBody>
          <a:bodyPr/>
          <a:lstStyle/>
          <a:p>
            <a:pPr marL="0" indent="0" algn="ctr">
              <a:buNone/>
            </a:pPr>
            <a:r>
              <a:rPr lang="es-AR" dirty="0"/>
              <a:t>INTERPRETAR</a:t>
            </a:r>
          </a:p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endParaRPr lang="es-AR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14" t="27866" r="34124" b="16043"/>
          <a:stretch/>
        </p:blipFill>
        <p:spPr bwMode="auto">
          <a:xfrm>
            <a:off x="777618" y="1340768"/>
            <a:ext cx="7610806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0052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es-AR" dirty="0"/>
              <a:t>EJERCICIOS</a:t>
            </a:r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97" t="40618" r="38399" b="34338"/>
          <a:stretch/>
        </p:blipFill>
        <p:spPr bwMode="auto">
          <a:xfrm>
            <a:off x="1979712" y="908720"/>
            <a:ext cx="5550154" cy="19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4" t="30543" r="38136" b="20509"/>
          <a:stretch/>
        </p:blipFill>
        <p:spPr bwMode="auto">
          <a:xfrm>
            <a:off x="1979712" y="3068960"/>
            <a:ext cx="5569421" cy="2664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26025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4" t="31989" r="38872" b="23605"/>
          <a:stretch/>
        </p:blipFill>
        <p:spPr bwMode="auto">
          <a:xfrm>
            <a:off x="1259632" y="1405882"/>
            <a:ext cx="5832648" cy="3651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3778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40" t="42175" r="30822" b="38127"/>
          <a:stretch/>
        </p:blipFill>
        <p:spPr bwMode="auto">
          <a:xfrm>
            <a:off x="755576" y="908720"/>
            <a:ext cx="8083359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54" t="31771" r="29295" b="22782"/>
          <a:stretch/>
        </p:blipFill>
        <p:spPr bwMode="auto">
          <a:xfrm>
            <a:off x="1475656" y="2700154"/>
            <a:ext cx="6480720" cy="3321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428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7" t="33083" r="46591" b="26762"/>
          <a:stretch/>
        </p:blipFill>
        <p:spPr bwMode="auto">
          <a:xfrm>
            <a:off x="755576" y="1340768"/>
            <a:ext cx="7243873" cy="30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2956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/>
              <a:t>INTERPRETACIÓN 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81" t="35608" r="31533" b="23480"/>
          <a:stretch/>
        </p:blipFill>
        <p:spPr bwMode="auto">
          <a:xfrm>
            <a:off x="426610" y="1772816"/>
            <a:ext cx="8363596" cy="3456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7644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81" t="29043" r="31107" b="18176"/>
          <a:stretch/>
        </p:blipFill>
        <p:spPr bwMode="auto">
          <a:xfrm>
            <a:off x="2411760" y="404664"/>
            <a:ext cx="4514850" cy="2388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05" t="36576" r="34582" b="21196"/>
          <a:stretch/>
        </p:blipFill>
        <p:spPr bwMode="auto">
          <a:xfrm>
            <a:off x="103039" y="3284984"/>
            <a:ext cx="4324945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2" t="36734" r="33707" b="20955"/>
          <a:stretch/>
        </p:blipFill>
        <p:spPr bwMode="auto">
          <a:xfrm>
            <a:off x="4788024" y="3284984"/>
            <a:ext cx="4032448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3302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RANGO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525963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s-AR" u="sng" dirty="0"/>
              <a:t>No hay una fórmula para obtenerlo</a:t>
            </a:r>
          </a:p>
          <a:p>
            <a:pPr marL="0" indent="0" algn="ctr">
              <a:buNone/>
            </a:pPr>
            <a:r>
              <a:rPr lang="es-AR" u="sng" dirty="0"/>
              <a:t>Depende del sistema utilizado para la mantisa y para el</a:t>
            </a:r>
          </a:p>
          <a:p>
            <a:pPr marL="0" indent="0" algn="ctr">
              <a:buNone/>
            </a:pPr>
            <a:r>
              <a:rPr lang="es-AR" u="sng" dirty="0"/>
              <a:t>Exponente</a:t>
            </a:r>
          </a:p>
          <a:p>
            <a:pPr marL="0" indent="0">
              <a:buNone/>
            </a:pPr>
            <a:r>
              <a:rPr lang="es-AR" b="1" dirty="0">
                <a:solidFill>
                  <a:srgbClr val="FF0000"/>
                </a:solidFill>
              </a:rPr>
              <a:t>MAXIMO:</a:t>
            </a:r>
          </a:p>
          <a:p>
            <a:r>
              <a:rPr lang="es-AR" dirty="0"/>
              <a:t>Buscar la cadena que represente el </a:t>
            </a:r>
            <a:r>
              <a:rPr lang="es-AR" dirty="0">
                <a:solidFill>
                  <a:srgbClr val="FF0000"/>
                </a:solidFill>
              </a:rPr>
              <a:t>número más grande</a:t>
            </a:r>
          </a:p>
          <a:p>
            <a:r>
              <a:rPr lang="es-AR" dirty="0"/>
              <a:t>Mantisa positiva más grande y exponente más grande</a:t>
            </a:r>
          </a:p>
          <a:p>
            <a:pPr marL="0" indent="0">
              <a:buNone/>
            </a:pPr>
            <a:r>
              <a:rPr lang="es-AR" b="1" dirty="0">
                <a:solidFill>
                  <a:srgbClr val="FF0000"/>
                </a:solidFill>
              </a:rPr>
              <a:t>MINIMO:</a:t>
            </a:r>
          </a:p>
          <a:p>
            <a:r>
              <a:rPr lang="es-AR" dirty="0"/>
              <a:t>Buscar la cadena que represente el número más pequeño</a:t>
            </a:r>
          </a:p>
          <a:p>
            <a:r>
              <a:rPr lang="es-AR" dirty="0"/>
              <a:t>Si se pueden representar números negativos es la</a:t>
            </a:r>
          </a:p>
          <a:p>
            <a:r>
              <a:rPr lang="es-AR" dirty="0"/>
              <a:t>mantisa más grande y el exponente más grande</a:t>
            </a:r>
          </a:p>
          <a:p>
            <a:r>
              <a:rPr lang="es-AR" dirty="0"/>
              <a:t>Si no: Mantisa y exponente más pequeños</a:t>
            </a:r>
          </a:p>
        </p:txBody>
      </p:sp>
    </p:spTree>
    <p:extLst>
      <p:ext uri="{BB962C8B-B14F-4D97-AF65-F5344CB8AC3E}">
        <p14:creationId xmlns:p14="http://schemas.microsoft.com/office/powerpoint/2010/main" val="978880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RANGO</a:t>
            </a: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7" t="22981" r="32527" b="11159"/>
          <a:stretch/>
        </p:blipFill>
        <p:spPr bwMode="auto">
          <a:xfrm>
            <a:off x="1475656" y="1268761"/>
            <a:ext cx="6784683" cy="457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01114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592</Words>
  <Application>Microsoft Office PowerPoint</Application>
  <PresentationFormat>Presentación en pantalla (4:3)</PresentationFormat>
  <Paragraphs>101</Paragraphs>
  <Slides>33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33</vt:i4>
      </vt:variant>
    </vt:vector>
  </HeadingPairs>
  <TitlesOfParts>
    <vt:vector size="36" baseType="lpstr">
      <vt:lpstr>Arial</vt:lpstr>
      <vt:lpstr>Calibri</vt:lpstr>
      <vt:lpstr>Tema de Office</vt:lpstr>
      <vt:lpstr>PUNTO FLOTANTE</vt:lpstr>
      <vt:lpstr>NOTIFICACIÓN CIENTÍFICA</vt:lpstr>
      <vt:lpstr>Presentación de PowerPoint</vt:lpstr>
      <vt:lpstr>Presentación de PowerPoint</vt:lpstr>
      <vt:lpstr>Presentación de PowerPoint</vt:lpstr>
      <vt:lpstr>INTERPRETACIÓN </vt:lpstr>
      <vt:lpstr>Presentación de PowerPoint</vt:lpstr>
      <vt:lpstr>RANGO</vt:lpstr>
      <vt:lpstr>RANGO</vt:lpstr>
      <vt:lpstr>Presentación de PowerPoint</vt:lpstr>
      <vt:lpstr>Presentación de PowerPoint</vt:lpstr>
      <vt:lpstr>RESOLUCIÓN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BIT IMPLICITO</vt:lpstr>
      <vt:lpstr>Presentación de PowerPoint</vt:lpstr>
      <vt:lpstr>Presentación de PowerPoint</vt:lpstr>
      <vt:lpstr>Presentación de PowerPoint</vt:lpstr>
      <vt:lpstr>Presentación de PowerPoint</vt:lpstr>
      <vt:lpstr>Números normalizados</vt:lpstr>
      <vt:lpstr>       ceros</vt:lpstr>
      <vt:lpstr>Presentación de PowerPoint</vt:lpstr>
      <vt:lpstr>Presentación de PowerPoint</vt:lpstr>
      <vt:lpstr>EJERCICIOS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PUNTO FLOTANTE</dc:title>
  <dc:creator>Denise Pari</dc:creator>
  <cp:lastModifiedBy>denise.pari@unq.edu.ar</cp:lastModifiedBy>
  <cp:revision>41</cp:revision>
  <dcterms:created xsi:type="dcterms:W3CDTF">2016-05-04T13:40:51Z</dcterms:created>
  <dcterms:modified xsi:type="dcterms:W3CDTF">2022-05-18T00:51:21Z</dcterms:modified>
</cp:coreProperties>
</file>

<file path=docProps/thumbnail.jpeg>
</file>